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86" r:id="rId2"/>
    <p:sldId id="278" r:id="rId3"/>
    <p:sldId id="285" r:id="rId4"/>
    <p:sldId id="257" r:id="rId5"/>
    <p:sldId id="258" r:id="rId6"/>
    <p:sldId id="259" r:id="rId7"/>
    <p:sldId id="284" r:id="rId8"/>
    <p:sldId id="260" r:id="rId9"/>
    <p:sldId id="261" r:id="rId10"/>
    <p:sldId id="262" r:id="rId11"/>
    <p:sldId id="263" r:id="rId12"/>
    <p:sldId id="264" r:id="rId13"/>
    <p:sldId id="265" r:id="rId14"/>
    <p:sldId id="279" r:id="rId15"/>
    <p:sldId id="268" r:id="rId16"/>
    <p:sldId id="269" r:id="rId17"/>
    <p:sldId id="267" r:id="rId18"/>
    <p:sldId id="270" r:id="rId19"/>
    <p:sldId id="271" r:id="rId20"/>
    <p:sldId id="280" r:id="rId21"/>
    <p:sldId id="272" r:id="rId22"/>
    <p:sldId id="273" r:id="rId23"/>
    <p:sldId id="274" r:id="rId24"/>
    <p:sldId id="275" r:id="rId25"/>
    <p:sldId id="276" r:id="rId26"/>
    <p:sldId id="277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7" autoAdjust="0"/>
    <p:restoredTop sz="78151" autoAdjust="0"/>
  </p:normalViewPr>
  <p:slideViewPr>
    <p:cSldViewPr>
      <p:cViewPr varScale="1">
        <p:scale>
          <a:sx n="60" d="100"/>
          <a:sy n="60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62714-2E3B-44B5-9114-33629A998406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C862F-2226-40DE-ADFE-DCEE2A52DE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C862F-2226-40DE-ADFE-DCEE2A52DE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 DOG  BIT  THE  CAT  - deletion</a:t>
            </a:r>
            <a:r>
              <a:rPr lang="en-US" baseline="0" dirty="0" smtClean="0"/>
              <a:t> of G</a:t>
            </a:r>
            <a:endParaRPr lang="en-US" dirty="0" smtClean="0"/>
          </a:p>
          <a:p>
            <a:r>
              <a:rPr lang="en-US" dirty="0" smtClean="0"/>
              <a:t>THE  DOB  ITT  HEC  AT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Every </a:t>
            </a:r>
            <a:r>
              <a:rPr lang="en-US" baseline="0" dirty="0" err="1" smtClean="0"/>
              <a:t>codon</a:t>
            </a:r>
            <a:r>
              <a:rPr lang="en-US" baseline="0" dirty="0" smtClean="0"/>
              <a:t> after the deletion will be different</a:t>
            </a:r>
          </a:p>
          <a:p>
            <a:r>
              <a:rPr lang="en-US" baseline="0" dirty="0" smtClean="0"/>
              <a:t>Point mutations are normally less harmful because they only disrupt one </a:t>
            </a:r>
            <a:r>
              <a:rPr lang="en-US" baseline="0" dirty="0" err="1" smtClean="0"/>
              <a:t>codon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C862F-2226-40DE-ADFE-DCEE2A52DEC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http://www.cellsalive.com/meiosis.htm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DBC96-2049-41D2-8557-569C599A6B8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3612760-0047-4CE2-877E-9FAD0491E908}" type="datetimeFigureOut">
              <a:rPr lang="en-US" smtClean="0"/>
              <a:pPr/>
              <a:t>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D72E44-1D0D-4B9F-9BB4-58AC5D35D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stolaf.edu/people/giannini/flashanimat/celldivision/meiosis.sw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mysticmiss.files.wordpress.com/2008/08/sperm-and-egg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upload.wikimedia.org/wikipedia/commons/e/e0/Major_events_in_mitosis.sv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studio.com/d_%20Meiosis.htm" TargetMode="External"/><Relationship Id="rId2" Type="http://schemas.openxmlformats.org/officeDocument/2006/relationships/hyperlink" Target="http://www.stolaf.edu/people/giannini/flashanimat/celldivision/meiosis.sw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cartoonstock.com/lowres/dre0359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809958"/>
            <a:ext cx="4324350" cy="6048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 </a:t>
            </a:r>
            <a:r>
              <a:rPr lang="en-US" sz="2000" dirty="0" smtClean="0"/>
              <a:t>(cont.)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Telophase I</a:t>
            </a:r>
          </a:p>
          <a:p>
            <a:pPr lvl="1"/>
            <a:r>
              <a:rPr lang="en-US" dirty="0" smtClean="0"/>
              <a:t>Spindle is broken down</a:t>
            </a:r>
          </a:p>
          <a:p>
            <a:pPr lvl="1"/>
            <a:r>
              <a:rPr lang="en-US" dirty="0" smtClean="0"/>
              <a:t>Chromosomes uncoil</a:t>
            </a:r>
          </a:p>
          <a:p>
            <a:pPr lvl="1"/>
            <a:r>
              <a:rPr lang="en-US" dirty="0" smtClean="0"/>
              <a:t>Cytoplasm divides to form 2 new cells</a:t>
            </a:r>
          </a:p>
          <a:p>
            <a:pPr lvl="1"/>
            <a:r>
              <a:rPr lang="en-US" dirty="0" smtClean="0"/>
              <a:t>Each cell has half the genetic information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original cell</a:t>
            </a:r>
          </a:p>
          <a:p>
            <a:pPr lvl="1"/>
            <a:r>
              <a:rPr lang="en-US" dirty="0" smtClean="0"/>
              <a:t>Basically mitosis up to this point</a:t>
            </a:r>
          </a:p>
          <a:p>
            <a:pPr lvl="1"/>
            <a:r>
              <a:rPr lang="en-US" dirty="0" smtClean="0"/>
              <a:t>Another cell division is still needed. Why?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524000"/>
            <a:ext cx="1714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Meiosis II</a:t>
            </a:r>
            <a:br>
              <a:rPr lang="en-US" dirty="0" smtClean="0"/>
            </a:br>
            <a:r>
              <a:rPr lang="en-US" sz="3100" dirty="0" smtClean="0"/>
              <a:t>(Division of the products of meiosis I)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Prophase II</a:t>
            </a:r>
          </a:p>
          <a:p>
            <a:pPr lvl="1"/>
            <a:r>
              <a:rPr lang="en-US" dirty="0" smtClean="0"/>
              <a:t>Centrioles go to opp. Sides of cell</a:t>
            </a:r>
          </a:p>
          <a:p>
            <a:pPr lvl="1"/>
            <a:r>
              <a:rPr lang="en-US" dirty="0" smtClean="0"/>
              <a:t>Spindle fibers attach to chromosomes</a:t>
            </a:r>
          </a:p>
          <a:p>
            <a:r>
              <a:rPr lang="en-US" dirty="0" smtClean="0"/>
              <a:t>Metaphase II</a:t>
            </a:r>
          </a:p>
          <a:p>
            <a:pPr lvl="1"/>
            <a:r>
              <a:rPr lang="en-US" dirty="0" smtClean="0"/>
              <a:t>Chromosomes line up at equator</a:t>
            </a:r>
          </a:p>
          <a:p>
            <a:r>
              <a:rPr lang="en-US" dirty="0" smtClean="0"/>
              <a:t>Anaphase II</a:t>
            </a:r>
          </a:p>
          <a:p>
            <a:pPr lvl="1"/>
            <a:r>
              <a:rPr lang="en-US" dirty="0" smtClean="0"/>
              <a:t>Centromere of each chromosome splits</a:t>
            </a:r>
          </a:p>
          <a:p>
            <a:pPr lvl="1"/>
            <a:r>
              <a:rPr lang="en-US" dirty="0" smtClean="0"/>
              <a:t>Sister chromatids separate to opp. poles of cell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II </a:t>
            </a:r>
            <a:r>
              <a:rPr lang="en-US" sz="2000" dirty="0" smtClean="0"/>
              <a:t>(cont.)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Telophase II</a:t>
            </a:r>
          </a:p>
          <a:p>
            <a:pPr lvl="1"/>
            <a:r>
              <a:rPr lang="en-US" dirty="0" smtClean="0"/>
              <a:t>Nuclei reform</a:t>
            </a:r>
          </a:p>
          <a:p>
            <a:pPr lvl="1"/>
            <a:r>
              <a:rPr lang="en-US" dirty="0" smtClean="0"/>
              <a:t>Spindles break down</a:t>
            </a:r>
          </a:p>
          <a:p>
            <a:pPr lvl="1"/>
            <a:r>
              <a:rPr lang="en-US" dirty="0" smtClean="0"/>
              <a:t>Cell divides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4 haploid cells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gametes (sperm or egg)</a:t>
            </a:r>
            <a:endParaRPr lang="en-US" dirty="0"/>
          </a:p>
        </p:txBody>
      </p:sp>
      <p:pic>
        <p:nvPicPr>
          <p:cNvPr id="16388" name="Picture 4" descr="http://www.dkimages.com/discover/previews/767/102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2948" y="3962400"/>
            <a:ext cx="2851052" cy="2895600"/>
          </a:xfrm>
          <a:prstGeom prst="rect">
            <a:avLst/>
          </a:prstGeom>
          <a:noFill/>
        </p:spPr>
      </p:pic>
      <p:pic>
        <p:nvPicPr>
          <p:cNvPr id="6" name="Picture 4" descr="http://www.dkimages.com/discover/previews/767/102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2948" y="1066800"/>
            <a:ext cx="2851052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Cells formed </a:t>
            </a:r>
            <a:r>
              <a:rPr lang="en-US" dirty="0" smtClean="0"/>
              <a:t>by</a:t>
            </a:r>
          </a:p>
          <a:p>
            <a:r>
              <a:rPr lang="en-US" dirty="0" smtClean="0"/>
              <a:t> </a:t>
            </a:r>
            <a:r>
              <a:rPr lang="en-US" dirty="0" smtClean="0"/>
              <a:t>mitosis are identical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each other and </a:t>
            </a:r>
            <a:r>
              <a:rPr lang="en-US" dirty="0" smtClean="0"/>
              <a:t>to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parent cell</a:t>
            </a:r>
          </a:p>
          <a:p>
            <a:endParaRPr lang="en-US" dirty="0" smtClean="0"/>
          </a:p>
          <a:p>
            <a:r>
              <a:rPr lang="en-US" dirty="0" smtClean="0"/>
              <a:t>In meiosis however, crossing over provides a way to rearrange allele combinations</a:t>
            </a:r>
          </a:p>
          <a:p>
            <a:pPr lvl="1"/>
            <a:r>
              <a:rPr lang="en-US" dirty="0" smtClean="0"/>
              <a:t>Variability</a:t>
            </a:r>
          </a:p>
          <a:p>
            <a:pPr lvl="1"/>
            <a:r>
              <a:rPr lang="en-US" dirty="0" smtClean="0">
                <a:hlinkClick r:id="rId2"/>
              </a:rPr>
              <a:t>http://www.stolaf.edu/people/giannini/flashanimat/celldivision/meiosis.swf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8434" name="Picture 2" descr="http://upload.wikimedia.org/wikipedia/commons/7/7b/MajorEventsInMeios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609600"/>
            <a:ext cx="4381500" cy="275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82000" cy="1069848"/>
          </a:xfrm>
        </p:spPr>
        <p:txBody>
          <a:bodyPr/>
          <a:lstStyle/>
          <a:p>
            <a:r>
              <a:rPr lang="en-US" dirty="0" smtClean="0"/>
              <a:t>Meiosis</a:t>
            </a:r>
            <a:r>
              <a:rPr smtClean="0"/>
              <a:t>  vs </a:t>
            </a:r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381000" y="1676400"/>
            <a:ext cx="2514600" cy="457200"/>
          </a:xfrm>
        </p:spPr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6553200" y="1752600"/>
            <a:ext cx="2286000" cy="2133600"/>
          </a:xfrm>
        </p:spPr>
        <p:txBody>
          <a:bodyPr/>
          <a:lstStyle/>
          <a:p>
            <a:r>
              <a:rPr lang="en-US" dirty="0" err="1" smtClean="0"/>
              <a:t>Interphase</a:t>
            </a:r>
            <a:endParaRPr lang="en-US" dirty="0" smtClean="0"/>
          </a:p>
          <a:p>
            <a:r>
              <a:rPr lang="en-US" dirty="0" smtClean="0"/>
              <a:t>Prophase</a:t>
            </a:r>
          </a:p>
          <a:p>
            <a:r>
              <a:rPr lang="en-US" dirty="0" smtClean="0"/>
              <a:t>Metaphase</a:t>
            </a:r>
          </a:p>
          <a:p>
            <a:r>
              <a:rPr lang="en-US" dirty="0" smtClean="0"/>
              <a:t>Anaphase</a:t>
            </a:r>
          </a:p>
          <a:p>
            <a:r>
              <a:rPr lang="en-US" dirty="0" smtClean="0"/>
              <a:t>Telophase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304800" y="2514600"/>
            <a:ext cx="26670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Meiosis 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Prophase I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Metaphase 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Anaphase 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Telophase I</a:t>
            </a:r>
          </a:p>
          <a:p>
            <a:r>
              <a:rPr lang="en-US" dirty="0" smtClean="0"/>
              <a:t> Meiosis II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Prophase II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Metaphase II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Anaphase II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 Telophase 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6EA37-9E03-4DA0-BE92-C618C9EACFEC}" type="datetime1">
              <a:rPr lang="en-US" smtClean="0"/>
              <a:pPr/>
              <a:t>2/1/2009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67B38-AF0B-45DC-9F68-69192934D53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42" name="Picture 2" descr="courtesy of bbc.co.uk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828800"/>
            <a:ext cx="2781300" cy="27813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/>
              </a:rPr>
              <a:t>  </a:t>
            </a:r>
            <a:r>
              <a:rPr kumimoji="0" lang="en-US" sz="17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)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705600" y="990600"/>
            <a:ext cx="1905000" cy="457200"/>
          </a:xfrm>
        </p:spPr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Gene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the DNA of all the cells in our body were lined up end to end, it would stretch nearly 62 billion miles. (Distance between Earth and Jupiter)</a:t>
            </a:r>
          </a:p>
          <a:p>
            <a:endParaRPr lang="en-US" dirty="0" smtClean="0"/>
          </a:p>
          <a:p>
            <a:r>
              <a:rPr lang="en-US" dirty="0" smtClean="0"/>
              <a:t>There’s bound to be some mistakes</a:t>
            </a:r>
          </a:p>
          <a:p>
            <a:endParaRPr lang="en-US" dirty="0" smtClean="0"/>
          </a:p>
          <a:p>
            <a:r>
              <a:rPr lang="en-US" dirty="0" smtClean="0"/>
              <a:t>Any change in the DNA sequence is called a </a:t>
            </a:r>
            <a:r>
              <a:rPr lang="en-US" u="sng" dirty="0" smtClean="0"/>
              <a:t>mutation.</a:t>
            </a:r>
          </a:p>
          <a:p>
            <a:r>
              <a:rPr lang="en-US" dirty="0" smtClean="0"/>
              <a:t>A mutation may have positive effects, harmful effects, or no observable effects whatsoever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Gene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mutations are caused by factors in the environment. Any agent that can cause a change in DNA is called a </a:t>
            </a:r>
            <a:r>
              <a:rPr lang="en-US" b="1" u="sng" dirty="0" smtClean="0"/>
              <a:t>mutagen.</a:t>
            </a:r>
          </a:p>
          <a:p>
            <a:pPr lvl="1"/>
            <a:r>
              <a:rPr lang="en-US" dirty="0" smtClean="0"/>
              <a:t>Mutagens include radiation, chemicals</a:t>
            </a:r>
            <a:r>
              <a:rPr lang="en-US" dirty="0" smtClean="0"/>
              <a:t>, </a:t>
            </a:r>
            <a:r>
              <a:rPr lang="en-US" dirty="0" smtClean="0"/>
              <a:t>high </a:t>
            </a:r>
            <a:r>
              <a:rPr lang="en-US" dirty="0" smtClean="0"/>
              <a:t>temperatures, viruses, problems with “spell checking proteins”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382000" cy="1069848"/>
          </a:xfrm>
        </p:spPr>
        <p:txBody>
          <a:bodyPr/>
          <a:lstStyle/>
          <a:p>
            <a:r>
              <a:rPr lang="en-US" dirty="0" smtClean="0"/>
              <a:t>Gene Mutations (Sec 11.3)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Reproductive Cells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Body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Sperm or Egg cell</a:t>
            </a:r>
          </a:p>
          <a:p>
            <a:endParaRPr lang="en-US" dirty="0" smtClean="0"/>
          </a:p>
          <a:p>
            <a:r>
              <a:rPr lang="en-US" dirty="0" smtClean="0"/>
              <a:t>If this cell takes part in fertilization, all the cells will have the mutation.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Non reproductive cell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. Skin, muscle, bone, cancer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cell divides, the new cell will have the same mutation</a:t>
            </a:r>
          </a:p>
          <a:p>
            <a:r>
              <a:rPr lang="en-US" dirty="0" smtClean="0"/>
              <a:t>Sun light?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Types of Gene mutations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124200"/>
          </a:xfrm>
        </p:spPr>
        <p:txBody>
          <a:bodyPr/>
          <a:lstStyle/>
          <a:p>
            <a:r>
              <a:rPr lang="en-US" dirty="0" smtClean="0"/>
              <a:t>Point mutation</a:t>
            </a:r>
          </a:p>
          <a:p>
            <a:pPr lvl="1"/>
            <a:r>
              <a:rPr lang="en-US" dirty="0" smtClean="0"/>
              <a:t>Change in a single base pair in DNA</a:t>
            </a:r>
          </a:p>
          <a:p>
            <a:pPr lvl="2"/>
            <a:r>
              <a:rPr lang="en-US" dirty="0" smtClean="0"/>
              <a:t>THE   DOG   BIT   THE   CAR</a:t>
            </a:r>
          </a:p>
          <a:p>
            <a:pPr lvl="2"/>
            <a:r>
              <a:rPr lang="en-US" dirty="0" smtClean="0"/>
              <a:t>THE   DOG   BIT   THE   CAT</a:t>
            </a:r>
          </a:p>
          <a:p>
            <a:pPr lvl="1"/>
            <a:r>
              <a:rPr lang="en-US" dirty="0" smtClean="0"/>
              <a:t>A single change can change the whole structure of a protein. That may or may not effect the protein function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886200"/>
            <a:ext cx="5029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Types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1331976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Frameshift</a:t>
            </a:r>
            <a:endParaRPr lang="en-US" dirty="0" smtClean="0"/>
          </a:p>
          <a:p>
            <a:pPr lvl="1"/>
            <a:r>
              <a:rPr lang="en-US" dirty="0" smtClean="0"/>
              <a:t>When a single base is added to or deleted from DNA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362200"/>
            <a:ext cx="4324350" cy="406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smtClean="0"/>
              <a:t>Meiosis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 pass on our </a:t>
            </a:r>
            <a:r>
              <a:rPr lang="en-US" dirty="0" smtClean="0"/>
              <a:t>genes?</a:t>
            </a:r>
            <a:endParaRPr lang="en-US" dirty="0" smtClean="0"/>
          </a:p>
          <a:p>
            <a:r>
              <a:rPr lang="en-US" u="sng" dirty="0" smtClean="0"/>
              <a:t>Sex cells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latin typeface="Times" charset="0"/>
              </a:rPr>
              <a:t>Male </a:t>
            </a:r>
            <a:r>
              <a:rPr lang="en-US" dirty="0" smtClean="0">
                <a:latin typeface="Times" charset="0"/>
              </a:rPr>
              <a:t>and female sex </a:t>
            </a:r>
            <a:r>
              <a:rPr lang="en-US" dirty="0" smtClean="0">
                <a:latin typeface="Times" charset="0"/>
              </a:rPr>
              <a:t>cells</a:t>
            </a:r>
          </a:p>
          <a:p>
            <a:pPr lvl="1"/>
            <a:r>
              <a:rPr lang="en-US" u="sng" dirty="0" smtClean="0">
                <a:latin typeface="Times" charset="0"/>
              </a:rPr>
              <a:t>gametes</a:t>
            </a:r>
            <a:endParaRPr lang="en-US" u="sng" dirty="0" smtClean="0">
              <a:latin typeface="Times" charset="0"/>
            </a:endParaRPr>
          </a:p>
          <a:p>
            <a:r>
              <a:rPr lang="en-US" dirty="0" smtClean="0">
                <a:latin typeface="Times" charset="0"/>
              </a:rPr>
              <a:t>male + </a:t>
            </a:r>
            <a:r>
              <a:rPr lang="en-US" dirty="0" smtClean="0">
                <a:latin typeface="Times" charset="0"/>
              </a:rPr>
              <a:t>female sex </a:t>
            </a:r>
            <a:endParaRPr lang="en-US" dirty="0" smtClean="0">
              <a:latin typeface="Times" charset="0"/>
            </a:endParaRPr>
          </a:p>
          <a:p>
            <a:pPr lvl="1"/>
            <a:r>
              <a:rPr lang="en-US" u="sng" dirty="0" smtClean="0">
                <a:latin typeface="Times" charset="0"/>
              </a:rPr>
              <a:t>Zygote. </a:t>
            </a:r>
            <a:r>
              <a:rPr lang="en-US" dirty="0" smtClean="0">
                <a:latin typeface="Times" charset="0"/>
              </a:rPr>
              <a:t>( And can develop int</a:t>
            </a:r>
            <a:r>
              <a:rPr lang="en-US" dirty="0" smtClean="0">
                <a:latin typeface="Times" charset="0"/>
              </a:rPr>
              <a:t>o a fetus)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6EA37-9E03-4DA0-BE92-C618C9EACFEC}" type="datetime1">
              <a:rPr lang="en-US" smtClean="0"/>
              <a:pPr/>
              <a:t>2/1/2009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67B38-AF0B-45DC-9F68-69192934D53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4612" name="Picture 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81000"/>
            <a:ext cx="3352800" cy="23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Silent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mutation codes for the same amino acid as it did before.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819400"/>
            <a:ext cx="4738778" cy="353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/>
          <a:lstStyle/>
          <a:p>
            <a:r>
              <a:rPr lang="en-US" dirty="0" smtClean="0"/>
              <a:t>Changes  may occur in chromosomes as well as in genes</a:t>
            </a:r>
          </a:p>
          <a:p>
            <a:endParaRPr lang="en-US" dirty="0" smtClean="0"/>
          </a:p>
          <a:p>
            <a:r>
              <a:rPr lang="en-US" dirty="0" smtClean="0"/>
              <a:t>Sometimes parts of chromosomes are broken off and lost during mitosis or meiosis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Chromosomal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Deletion</a:t>
            </a:r>
          </a:p>
          <a:p>
            <a:pPr lvl="1"/>
            <a:r>
              <a:rPr lang="en-US" dirty="0" smtClean="0"/>
              <a:t>When part of a chromosome is left out</a:t>
            </a:r>
          </a:p>
          <a:p>
            <a:r>
              <a:rPr lang="en-US" dirty="0" smtClean="0"/>
              <a:t>Insertion</a:t>
            </a:r>
          </a:p>
          <a:p>
            <a:pPr lvl="1"/>
            <a:r>
              <a:rPr lang="en-US" dirty="0" smtClean="0"/>
              <a:t>When part of a chromatid breaks off and attaches to its sister chromatid. The result is a duplication of genes on the same chromosome</a:t>
            </a:r>
          </a:p>
          <a:p>
            <a:r>
              <a:rPr lang="en-US" dirty="0" smtClean="0"/>
              <a:t>Inversion</a:t>
            </a:r>
          </a:p>
          <a:p>
            <a:pPr lvl="1"/>
            <a:r>
              <a:rPr lang="en-US" dirty="0" smtClean="0"/>
              <a:t>When part of a chromosome breaks off and reattaches backwards</a:t>
            </a:r>
          </a:p>
          <a:p>
            <a:r>
              <a:rPr lang="en-US" dirty="0" smtClean="0"/>
              <a:t>Translocation</a:t>
            </a:r>
          </a:p>
          <a:p>
            <a:pPr lvl="1"/>
            <a:r>
              <a:rPr lang="en-US" dirty="0" smtClean="0"/>
              <a:t>When part of a chromosome breaks off and is added to a different chromosome.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dirty="0" smtClean="0"/>
              <a:t>Deletion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371600"/>
            <a:ext cx="698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Insertion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399" y="1371601"/>
            <a:ext cx="6936317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/>
          <a:lstStyle/>
          <a:p>
            <a:r>
              <a:rPr lang="en-US" dirty="0" smtClean="0"/>
              <a:t>Inversion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037917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Translocation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85900"/>
            <a:ext cx="67691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</a:t>
            </a:r>
            <a:r>
              <a:rPr smtClean="0"/>
              <a:t>utations</a:t>
            </a:r>
            <a:r>
              <a:rPr lang="en-US" dirty="0" smtClean="0"/>
              <a:t>….</a:t>
            </a:r>
            <a:br>
              <a:rPr lang="en-US" dirty="0" smtClean="0"/>
            </a:br>
            <a:r>
              <a:rPr smtClean="0"/>
              <a:t>Good</a:t>
            </a:r>
            <a:r>
              <a:rPr lang="en-US" dirty="0" smtClean="0"/>
              <a:t>,</a:t>
            </a:r>
            <a:r>
              <a:rPr smtClean="0"/>
              <a:t> bad </a:t>
            </a:r>
            <a:r>
              <a:rPr lang="en-US" dirty="0" smtClean="0"/>
              <a:t>,</a:t>
            </a:r>
            <a:r>
              <a:rPr smtClean="0"/>
              <a:t>no effect..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How do they happen?</a:t>
            </a:r>
          </a:p>
          <a:p>
            <a:pPr lvl="1"/>
            <a:r>
              <a:rPr lang="en-US" dirty="0" smtClean="0"/>
              <a:t>Chemicals</a:t>
            </a:r>
          </a:p>
          <a:p>
            <a:pPr lvl="1"/>
            <a:r>
              <a:rPr lang="en-US" dirty="0" smtClean="0"/>
              <a:t>Radiation</a:t>
            </a:r>
          </a:p>
          <a:p>
            <a:pPr lvl="1"/>
            <a:r>
              <a:rPr lang="en-US" dirty="0" smtClean="0"/>
              <a:t>Heat</a:t>
            </a:r>
          </a:p>
          <a:p>
            <a:r>
              <a:rPr lang="en-US" dirty="0" smtClean="0"/>
              <a:t> what kinds of mutations</a:t>
            </a:r>
          </a:p>
          <a:p>
            <a:pPr>
              <a:buNone/>
            </a:pPr>
            <a:r>
              <a:rPr lang="en-US" dirty="0" smtClean="0"/>
              <a:t>	 can occur</a:t>
            </a:r>
          </a:p>
          <a:p>
            <a:pPr lvl="1"/>
            <a:r>
              <a:rPr lang="en-US" dirty="0" smtClean="0"/>
              <a:t>Deletion</a:t>
            </a:r>
          </a:p>
          <a:p>
            <a:pPr lvl="1"/>
            <a:r>
              <a:rPr lang="en-US" dirty="0" err="1" smtClean="0"/>
              <a:t>Frameshift</a:t>
            </a:r>
            <a:endParaRPr lang="en-US" dirty="0" smtClean="0"/>
          </a:p>
          <a:p>
            <a:pPr lvl="1"/>
            <a:r>
              <a:rPr lang="en-US" dirty="0" smtClean="0"/>
              <a:t>Insertion</a:t>
            </a:r>
          </a:p>
          <a:p>
            <a:pPr lvl="1"/>
            <a:r>
              <a:rPr lang="en-US" dirty="0" smtClean="0"/>
              <a:t>Inversion</a:t>
            </a:r>
          </a:p>
          <a:p>
            <a:pPr lvl="1"/>
            <a:r>
              <a:rPr lang="en-US" dirty="0" smtClean="0"/>
              <a:t>Translocation</a:t>
            </a:r>
          </a:p>
          <a:p>
            <a:pPr lvl="1"/>
            <a:r>
              <a:rPr lang="en-US" dirty="0" smtClean="0"/>
              <a:t>Silent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Cancer**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6EA37-9E03-4DA0-BE92-C618C9EACFEC}" type="datetime1">
              <a:rPr lang="en-US" smtClean="0"/>
              <a:pPr/>
              <a:t>2/1/2009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67B38-AF0B-45DC-9F68-69192934D53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5222" y="2819400"/>
            <a:ext cx="4738778" cy="353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cells</a:t>
            </a:r>
          </a:p>
          <a:p>
            <a:pPr lvl="1"/>
            <a:r>
              <a:rPr lang="en-US" dirty="0" smtClean="0"/>
              <a:t>2n </a:t>
            </a:r>
            <a:r>
              <a:rPr lang="en-US" dirty="0" smtClean="0"/>
              <a:t>(Diploid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Sex cells </a:t>
            </a:r>
          </a:p>
          <a:p>
            <a:pPr lvl="1"/>
            <a:r>
              <a:rPr lang="en-US" dirty="0" smtClean="0"/>
              <a:t>1n </a:t>
            </a:r>
            <a:r>
              <a:rPr lang="en-US" dirty="0" smtClean="0"/>
              <a:t>(haploid</a:t>
            </a:r>
            <a:r>
              <a:rPr lang="en-US" dirty="0" smtClean="0"/>
              <a:t>) sex cells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ww.bioteach.ubc.ca/Bio-industry/Xenon/graphics/karyotyp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362200"/>
            <a:ext cx="3505200" cy="3609976"/>
          </a:xfrm>
          <a:prstGeom prst="rect">
            <a:avLst/>
          </a:prstGeom>
          <a:noFill/>
        </p:spPr>
      </p:pic>
      <p:pic>
        <p:nvPicPr>
          <p:cNvPr id="5" name="Picture 6" descr="http://i137.photobucket.com/albums/q215/JolieB_2006/x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229099"/>
            <a:ext cx="2674451" cy="262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81200"/>
            <a:ext cx="4648200" cy="4648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chromosomes do we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8229600" cy="4325112"/>
          </a:xfrm>
        </p:spPr>
        <p:txBody>
          <a:bodyPr/>
          <a:lstStyle/>
          <a:p>
            <a:r>
              <a:rPr lang="en-US" dirty="0" smtClean="0"/>
              <a:t>Diploid ..46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23 pairs of chromosomes</a:t>
            </a:r>
          </a:p>
          <a:p>
            <a:r>
              <a:rPr lang="en-US" dirty="0" smtClean="0"/>
              <a:t>Haploid…23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 pair just one set.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Meiosis?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Mitosis- the cells that divide have the same number of chromosomes (2n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Without meiosis offspring would have  </a:t>
            </a:r>
            <a:r>
              <a:rPr lang="en-US" dirty="0" smtClean="0"/>
              <a:t>double </a:t>
            </a:r>
            <a:r>
              <a:rPr lang="en-US" dirty="0" smtClean="0"/>
              <a:t>the number of chromosomes </a:t>
            </a:r>
            <a:endParaRPr lang="en-US" dirty="0" smtClean="0"/>
          </a:p>
          <a:p>
            <a:pPr lvl="2"/>
            <a:r>
              <a:rPr lang="en-US" dirty="0" smtClean="0"/>
              <a:t>46,92</a:t>
            </a:r>
            <a:r>
              <a:rPr lang="en-US" dirty="0" smtClean="0"/>
              <a:t>, </a:t>
            </a:r>
            <a:r>
              <a:rPr lang="en-US" dirty="0" smtClean="0"/>
              <a:t>138…etc</a:t>
            </a:r>
            <a:endParaRPr lang="en-US" dirty="0" smtClean="0"/>
          </a:p>
        </p:txBody>
      </p:sp>
      <p:pic>
        <p:nvPicPr>
          <p:cNvPr id="4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81200"/>
            <a:ext cx="4648200" cy="4648200"/>
          </a:xfrm>
          <a:prstGeom prst="rect">
            <a:avLst/>
          </a:prstGeom>
          <a:noFill/>
        </p:spPr>
      </p:pic>
      <p:pic>
        <p:nvPicPr>
          <p:cNvPr id="5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-1295400"/>
            <a:ext cx="4648200" cy="4648200"/>
          </a:xfrm>
          <a:prstGeom prst="rect">
            <a:avLst/>
          </a:prstGeom>
          <a:noFill/>
        </p:spPr>
      </p:pic>
      <p:pic>
        <p:nvPicPr>
          <p:cNvPr id="6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-304800"/>
            <a:ext cx="4648200" cy="4648200"/>
          </a:xfrm>
          <a:prstGeom prst="rect">
            <a:avLst/>
          </a:prstGeom>
          <a:noFill/>
        </p:spPr>
      </p:pic>
      <p:pic>
        <p:nvPicPr>
          <p:cNvPr id="7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38200" y="-762000"/>
            <a:ext cx="4648200" cy="4648200"/>
          </a:xfrm>
          <a:prstGeom prst="rect">
            <a:avLst/>
          </a:prstGeom>
          <a:noFill/>
        </p:spPr>
      </p:pic>
      <p:pic>
        <p:nvPicPr>
          <p:cNvPr id="8" name="Picture 1" descr="Human cells normally contain 23 pairs of chromosomes, for a total of 46 chromosomes in each cell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imesonline.typepad.com/times_tokyo_weblog/images/chromoso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7478" y="2819400"/>
            <a:ext cx="2826522" cy="30243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4325112"/>
          </a:xfrm>
        </p:spPr>
        <p:txBody>
          <a:bodyPr/>
          <a:lstStyle/>
          <a:p>
            <a:r>
              <a:rPr lang="en-US" dirty="0" smtClean="0"/>
              <a:t>Occurs in specialized body cells that produce gametes.</a:t>
            </a:r>
          </a:p>
          <a:p>
            <a:pPr lvl="1"/>
            <a:r>
              <a:rPr lang="en-US" dirty="0" smtClean="0"/>
              <a:t>Males gametes=sperm</a:t>
            </a:r>
          </a:p>
          <a:p>
            <a:pPr lvl="1"/>
            <a:r>
              <a:rPr lang="en-US" dirty="0" smtClean="0"/>
              <a:t>Female gametes=eggs</a:t>
            </a:r>
          </a:p>
          <a:p>
            <a:r>
              <a:rPr lang="en-US" dirty="0" smtClean="0"/>
              <a:t>Consists of 2 separate divisions</a:t>
            </a:r>
          </a:p>
          <a:p>
            <a:pPr lvl="1"/>
            <a:r>
              <a:rPr lang="en-US" dirty="0" smtClean="0"/>
              <a:t>Meiosis I (starts with one diploid cell)</a:t>
            </a:r>
          </a:p>
          <a:p>
            <a:pPr lvl="1"/>
            <a:r>
              <a:rPr lang="en-US" dirty="0" smtClean="0"/>
              <a:t>Meiosis II (ends with 4 haploid cells)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http://www.stolaf.edu/people/giannini/flashanimat/celldivision/meiosis.swf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http://www.biostudio.com/d_%20Meiosis.htm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Interphase</a:t>
            </a:r>
            <a:endParaRPr lang="en-US" dirty="0" smtClean="0"/>
          </a:p>
          <a:p>
            <a:pPr lvl="1"/>
            <a:r>
              <a:rPr lang="en-US" dirty="0" smtClean="0"/>
              <a:t>Replication of chromosomes</a:t>
            </a:r>
          </a:p>
          <a:p>
            <a:r>
              <a:rPr lang="en-US" dirty="0" smtClean="0"/>
              <a:t>Prophase I</a:t>
            </a:r>
          </a:p>
          <a:p>
            <a:pPr lvl="1"/>
            <a:r>
              <a:rPr lang="en-US" dirty="0" smtClean="0"/>
              <a:t>DNA coils up</a:t>
            </a:r>
          </a:p>
          <a:p>
            <a:pPr lvl="1"/>
            <a:r>
              <a:rPr lang="en-US" dirty="0" smtClean="0"/>
              <a:t>Homologous chromosomes line up to form a tetrad (two chromosomes paired tightly)</a:t>
            </a:r>
          </a:p>
          <a:p>
            <a:pPr lvl="1"/>
            <a:r>
              <a:rPr lang="en-US" dirty="0" smtClean="0"/>
              <a:t>Crossing over</a:t>
            </a:r>
          </a:p>
          <a:p>
            <a:pPr lvl="2"/>
            <a:r>
              <a:rPr lang="en-US" dirty="0" smtClean="0"/>
              <a:t>Chromosomes break and exchange information</a:t>
            </a:r>
          </a:p>
          <a:p>
            <a:pPr lvl="2"/>
            <a:r>
              <a:rPr lang="en-US" dirty="0" smtClean="0"/>
              <a:t>Results in new combinations of alleles </a:t>
            </a:r>
            <a:endParaRPr lang="en-US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2514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 </a:t>
            </a:r>
            <a:r>
              <a:rPr lang="en-US" sz="2000" dirty="0" smtClean="0"/>
              <a:t>(cont.)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Metaphase I (meta means middle)</a:t>
            </a:r>
          </a:p>
          <a:p>
            <a:pPr lvl="1"/>
            <a:r>
              <a:rPr lang="en-US" dirty="0" smtClean="0"/>
              <a:t>Spindle fibers attach to </a:t>
            </a:r>
            <a:r>
              <a:rPr lang="en-US" dirty="0" err="1" smtClean="0"/>
              <a:t>centromeres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Tetrads line up along equator (via spindle fibers)</a:t>
            </a:r>
          </a:p>
          <a:p>
            <a:pPr lvl="2"/>
            <a:r>
              <a:rPr lang="en-US" dirty="0" smtClean="0"/>
              <a:t>*lined up side by side (unlike mitosis)</a:t>
            </a:r>
          </a:p>
          <a:p>
            <a:r>
              <a:rPr lang="en-US" dirty="0" smtClean="0"/>
              <a:t>Anaphase I</a:t>
            </a:r>
          </a:p>
          <a:p>
            <a:pPr lvl="1"/>
            <a:r>
              <a:rPr lang="en-US" dirty="0" smtClean="0"/>
              <a:t>Homologous chromosomes separate and </a:t>
            </a:r>
          </a:p>
          <a:p>
            <a:pPr lvl="1">
              <a:buNone/>
            </a:pPr>
            <a:r>
              <a:rPr lang="en-US" dirty="0" smtClean="0"/>
              <a:t>move to opposite ends of cell</a:t>
            </a:r>
          </a:p>
          <a:p>
            <a:pPr lvl="2"/>
            <a:r>
              <a:rPr lang="en-US" dirty="0" smtClean="0"/>
              <a:t>Sister chromatids do not split</a:t>
            </a:r>
          </a:p>
          <a:p>
            <a:pPr lvl="2"/>
            <a:r>
              <a:rPr lang="en-US" dirty="0" smtClean="0"/>
              <a:t>Each new cell only receives one </a:t>
            </a:r>
          </a:p>
          <a:p>
            <a:pPr lvl="2"/>
            <a:r>
              <a:rPr lang="en-US" dirty="0" smtClean="0"/>
              <a:t>chromosome from each pair</a:t>
            </a:r>
            <a:endParaRPr lang="en-US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1066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953000"/>
            <a:ext cx="16192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1263</TotalTime>
  <Words>818</Words>
  <Application>Microsoft Office PowerPoint</Application>
  <PresentationFormat>On-screen Show (4:3)</PresentationFormat>
  <Paragraphs>188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Urban</vt:lpstr>
      <vt:lpstr>Slide 1</vt:lpstr>
      <vt:lpstr>Meiosis </vt:lpstr>
      <vt:lpstr>Slide 3</vt:lpstr>
      <vt:lpstr>How many chromosomes do we have?</vt:lpstr>
      <vt:lpstr>Why Meiosis?</vt:lpstr>
      <vt:lpstr>Meiosis</vt:lpstr>
      <vt:lpstr>Meiosis</vt:lpstr>
      <vt:lpstr>Meiosis I</vt:lpstr>
      <vt:lpstr>Meiosis I (cont.)</vt:lpstr>
      <vt:lpstr>Meiosis I (cont.)</vt:lpstr>
      <vt:lpstr> Meiosis II (Division of the products of meiosis I) </vt:lpstr>
      <vt:lpstr>Meiosis II (cont.)</vt:lpstr>
      <vt:lpstr>Slide 13</vt:lpstr>
      <vt:lpstr>Meiosis  vs Mitosis</vt:lpstr>
      <vt:lpstr>Gene Mutations</vt:lpstr>
      <vt:lpstr>Causes of Gene Mutations</vt:lpstr>
      <vt:lpstr>Gene Mutations (Sec 11.3)</vt:lpstr>
      <vt:lpstr>Types of Gene mutations</vt:lpstr>
      <vt:lpstr>Types </vt:lpstr>
      <vt:lpstr>Silent Mutation</vt:lpstr>
      <vt:lpstr>Chromosomal Mutations</vt:lpstr>
      <vt:lpstr>Types of Chromosomal mutations</vt:lpstr>
      <vt:lpstr>Deletion</vt:lpstr>
      <vt:lpstr>Insertion</vt:lpstr>
      <vt:lpstr>Inversion</vt:lpstr>
      <vt:lpstr>Translocation</vt:lpstr>
      <vt:lpstr>Mutations…. Good, bad ,no effect..</vt:lpstr>
    </vt:vector>
  </TitlesOfParts>
  <Company>Northern Michigan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Registered User</dc:creator>
  <cp:lastModifiedBy>Registered User</cp:lastModifiedBy>
  <cp:revision>43</cp:revision>
  <dcterms:created xsi:type="dcterms:W3CDTF">2009-01-13T16:51:03Z</dcterms:created>
  <dcterms:modified xsi:type="dcterms:W3CDTF">2009-02-02T01:39:12Z</dcterms:modified>
</cp:coreProperties>
</file>